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Average" panose="02000503040000020003" pitchFamily="2" charset="77"/>
      <p:regular r:id="rId16"/>
    </p:embeddedFont>
    <p:embeddedFont>
      <p:font typeface="Economica" panose="02000506040000020004" pitchFamily="2" charset="77"/>
      <p:regular r:id="rId17"/>
      <p:bold r:id="rId18"/>
      <p:italic r:id="rId19"/>
      <p:boldItalic r:id="rId20"/>
    </p:embeddedFont>
    <p:embeddedFont>
      <p:font typeface="Open Sans" panose="020B0606030504020204" pitchFamily="34" charset="0"/>
      <p:regular r:id="rId21"/>
      <p:bold r:id="rId22"/>
      <p:italic r:id="rId23"/>
      <p:boldItalic r:id="rId24"/>
    </p:embeddedFont>
    <p:embeddedFont>
      <p:font typeface="Roboto" panose="020000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9"/>
  </p:normalViewPr>
  <p:slideViewPr>
    <p:cSldViewPr snapToGrid="0">
      <p:cViewPr varScale="1">
        <p:scale>
          <a:sx n="162" d="100"/>
          <a:sy n="162" d="100"/>
        </p:scale>
        <p:origin x="200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ba8e852532_0_19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ba8e852532_0_19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Some constraints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The dataset was fairly small for image processing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The data was pre-split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Only 0.3% of images were included in the validation set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Perhaps this is why the validation data performed so poorly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The images were also not labeled for severity of infection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Or by infection cause (bacterial, viral, fungal)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Lastly, only looking at pediatric patients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ba8e852532_0_19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ba8e852532_0_19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To improve model performance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We can first optimize modeling layers.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Spending more time reworking these layers might result in higher performance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Can also gather adult patient data. Perhaps pediatric pneumonia manifests differently than in adult patients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Can relabel images for severity and type of infection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Might help model especially with less severe cases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Can change the split ration between train, test, and validation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Adding more samples to the validation set might help increase it’s performance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ba8e852532_0_19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ba8e852532_0_19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model can be used for a variety of future studies.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begin, the model can be expanded to not only detect pneumonia but also classify the severity of the infection or even the cause of the  infection (viral, bacterial, fungal).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Another use could be to expand the model to classify multiple types of chest X-ray diseases.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all chest X-rays were first passed through an image processing model, radiologists could spend more time focusing on irregular X-rays and patients could receive results within days.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third future use of this model could be to add image segmentation to research which areas of infection result in the most severe cases.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Are focal infections more likely to be severe than diffused ones?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ba8e852532_0_19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ba8e852532_0_19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model was created using a Keras convolutional neural network.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final model found a test precision of 91% and validation precision of 57%. This hints the model might be overfit.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Constraints include: the small dataset as a whole, the small number of images in the validation set, the data not being labelled for severity of infection, and only including pediatric X-rays.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 improve the model by reworking the model layers, gathering adult data, relabelling data for severity and cause of infection, and resplitting the data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Ideas further research include classifying disease severity, detecting different types of diseases, and linking infection area to disease severity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ba8e852532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ba8e852532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Pneumonia is a type of infection that inflame the air sacs in one or both lungs.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The air sacs can fill with liquid or pus.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Infections range from mild to severe.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And are caused by bacteria, viruses, or fungi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Anyone can develop this infection but individuals with weaker immune systems are more susceptible.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Symptoms vary but some common symptoms are: chest pain, cough, fatigue, fever, nausea and shortness of breath.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ba8e852532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ba8e852532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Pneumonia is diagnosed in a variety of ways.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(Blood test, pulse oximetry, sputum test)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One common way is through the use of a chest X-ray to find the infection and the severity of it's spread.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When interpreting the results, radiologists look for white spots in the lungs (called infiltrates) to identify the infection.  Interpreting the results of chest X-rays requires careful observation and a good understanding of chest anatomy.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a8e852532_0_8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a8e852532_0_8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Due to the increase in chest X-ray volumes, a significant backlog has formed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(COVID, larger patient volumes)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The average wait time is about 30 days for chest X-ray results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Causing delay in patient care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For these reasons, HUP’s lung center has asked a system be developed to correctly classify chest X-rays of suspected pneumonia patients as either normal or pneumonia detected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This will help radiologists reduce the backlog and give them more time to focus on abnormal results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They asked this first model have at least an 80% precision score and be ready for use by the end of 2021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ba8e852532_0_8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ba8e852532_0_8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Data is provided by the Guangzhou Women and Children’s Medical Center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The set includes roughly 6,000 anterior-posterior chest X-ray images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Formatted as JPEG images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Each image is a different pediatric patient (1 to 5 years old)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The data is pre-split into train, test and validation folders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And prescreened for quality control (Low quality images removed)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All images are labelled and graded by at least two expert physicians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ba8e852532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ba8e852532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Images within this dataset are labelled as either normal or pneumonia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As shown in this bar graph there is a class imbalance between label types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In the training set, normal images only account for about 26% of the total images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ba8e852532_0_1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ba8e852532_0_1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To solve this problem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Used supervised learning since data labelled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Used binary classification to classify images as either pneumonia or normal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There is a class imbalance in the data we have to correct for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And we used the keras library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ba9420008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ba9420008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Began by preprocessing the cleaned data set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Shuffled images to reorder (since data imported with all normal images followed by all pneumonia images)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Equalized the images to redistribute pixel values to optimize the full intensity range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Reshaped the image arrays so in proper shape for the model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Added weight classes to correct for the class imbalance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	Normal: 1.94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	Pneumonia: 0.67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Augment the data: to avoid overfitting the model due to the small size of the dataset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Allowed the data to re-scale the images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Randomly: rotate the images by a range of 25 degrees,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Zoom by a range of 20%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Shift width and height by a range of 10%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And horizontally flip the images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Built the model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Used four convolution layers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Two with 32 filters and two with 64 filters. For each number of filters, one convolution layer was traditional 2D and the other was separable 2D.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Used max pooling to save computational space between each convolution layer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well as batch normalization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Added a Flattened layer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a dropout layer to drop 30% of the nodes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Two dense layers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One relu with 128 unites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one sigmoid with 1 unit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Fit model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Optimized using ADAM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Measured loss with binary cross entropy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Gathered accuracy, F1, precision, and recall metrics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Used 6 epochs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Used the validation data generated via data augmentation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Added class weights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 a learning rate reduction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Lastly evaluated the model on the test set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ba8e852532_0_19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ba8e852532_0_19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Looking at model performance the training data did exceptionally well 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The validation data performed significantly worse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And the testing data performed very well but not as well as the training data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This tells us the model is overfit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rgbClr val="45818E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580500" y="1988575"/>
            <a:ext cx="7983000" cy="70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900">
                <a:solidFill>
                  <a:srgbClr val="F3F3F3"/>
                </a:solidFill>
              </a:rPr>
              <a:t>Detecting Pneumonia Using Image Processing</a:t>
            </a:r>
            <a:endParaRPr sz="3900">
              <a:solidFill>
                <a:srgbClr val="F3F3F3"/>
              </a:solidFill>
            </a:endParaRP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3044700" y="3028473"/>
            <a:ext cx="3054600" cy="9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Nichole Hartz</a:t>
            </a:r>
            <a:endParaRPr sz="2400"/>
          </a:p>
          <a:p>
            <a:pPr marL="0" lvl="0" indent="0" algn="ctr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800"/>
              <a:t>Capstone 3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>
            <a:spLocks noGrp="1"/>
          </p:cNvSpPr>
          <p:nvPr>
            <p:ph type="title"/>
          </p:nvPr>
        </p:nvSpPr>
        <p:spPr>
          <a:xfrm>
            <a:off x="311700" y="468325"/>
            <a:ext cx="43710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Constraints</a:t>
            </a:r>
            <a:endParaRPr/>
          </a:p>
        </p:txBody>
      </p:sp>
      <p:sp>
        <p:nvSpPr>
          <p:cNvPr id="143" name="Google Shape;143;p22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4371000" cy="335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en">
                <a:solidFill>
                  <a:srgbClr val="EFEFEF"/>
                </a:solidFill>
              </a:rPr>
              <a:t>Small dataset for image processing</a:t>
            </a:r>
            <a:endParaRPr>
              <a:solidFill>
                <a:srgbClr val="EFEFEF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en">
                <a:solidFill>
                  <a:srgbClr val="EFEFEF"/>
                </a:solidFill>
              </a:rPr>
              <a:t>Pre-split data</a:t>
            </a:r>
            <a:endParaRPr>
              <a:solidFill>
                <a:srgbClr val="EFEFEF"/>
              </a:solidFill>
            </a:endParaRPr>
          </a:p>
          <a:p>
            <a:pPr marL="800100" lvl="1" indent="-317500" algn="l" rtl="0"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400"/>
              <a:buChar char="○"/>
            </a:pPr>
            <a:r>
              <a:rPr lang="en">
                <a:solidFill>
                  <a:srgbClr val="EFEFEF"/>
                </a:solidFill>
              </a:rPr>
              <a:t>Small number of images for validation</a:t>
            </a:r>
            <a:endParaRPr>
              <a:solidFill>
                <a:srgbClr val="EFEFEF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en">
                <a:solidFill>
                  <a:srgbClr val="EFEFEF"/>
                </a:solidFill>
              </a:rPr>
              <a:t>Not labelled for severity of infection</a:t>
            </a:r>
            <a:endParaRPr>
              <a:solidFill>
                <a:srgbClr val="EFEFEF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en">
                <a:solidFill>
                  <a:srgbClr val="EFEFEF"/>
                </a:solidFill>
              </a:rPr>
              <a:t>Not labelled by cause of infection</a:t>
            </a:r>
            <a:endParaRPr>
              <a:solidFill>
                <a:srgbClr val="EFEFEF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800"/>
              <a:buChar char="●"/>
            </a:pPr>
            <a:r>
              <a:rPr lang="en">
                <a:solidFill>
                  <a:srgbClr val="EFEFEF"/>
                </a:solidFill>
              </a:rPr>
              <a:t>Only looking at pediatric patients</a:t>
            </a:r>
            <a:endParaRPr>
              <a:solidFill>
                <a:srgbClr val="EFEFEF"/>
              </a:solidFill>
            </a:endParaRPr>
          </a:p>
        </p:txBody>
      </p:sp>
      <p:pic>
        <p:nvPicPr>
          <p:cNvPr id="144" name="Google Shape;14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6575" y="887750"/>
            <a:ext cx="3322327" cy="369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3"/>
          <p:cNvSpPr txBox="1">
            <a:spLocks noGrp="1"/>
          </p:cNvSpPr>
          <p:nvPr>
            <p:ph type="title"/>
          </p:nvPr>
        </p:nvSpPr>
        <p:spPr>
          <a:xfrm>
            <a:off x="311700" y="27305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Ideas to Improve Model Performance</a:t>
            </a:r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body" idx="1"/>
          </p:nvPr>
        </p:nvSpPr>
        <p:spPr>
          <a:xfrm>
            <a:off x="4572000" y="1147225"/>
            <a:ext cx="4260300" cy="364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en">
                <a:solidFill>
                  <a:srgbClr val="EFEFEF"/>
                </a:solidFill>
              </a:rPr>
              <a:t>Optimize modeling layers</a:t>
            </a:r>
            <a:endParaRPr>
              <a:solidFill>
                <a:srgbClr val="EFEFEF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en">
                <a:solidFill>
                  <a:srgbClr val="EFEFEF"/>
                </a:solidFill>
              </a:rPr>
              <a:t>Gather adult patient data</a:t>
            </a:r>
            <a:endParaRPr>
              <a:solidFill>
                <a:srgbClr val="EFEFEF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en">
                <a:solidFill>
                  <a:srgbClr val="EFEFEF"/>
                </a:solidFill>
              </a:rPr>
              <a:t>Relabel images </a:t>
            </a:r>
            <a:endParaRPr>
              <a:solidFill>
                <a:srgbClr val="EFEFEF"/>
              </a:solidFill>
            </a:endParaRPr>
          </a:p>
          <a:p>
            <a:pPr marL="914400" lvl="1" indent="-330200" algn="l" rtl="0"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</a:pPr>
            <a:r>
              <a:rPr lang="en" sz="1600">
                <a:solidFill>
                  <a:srgbClr val="EFEFEF"/>
                </a:solidFill>
              </a:rPr>
              <a:t>Severity </a:t>
            </a:r>
            <a:endParaRPr sz="1600">
              <a:solidFill>
                <a:srgbClr val="EFEFEF"/>
              </a:solidFill>
            </a:endParaRPr>
          </a:p>
          <a:p>
            <a:pPr marL="914400" lvl="1" indent="-330200" algn="l" rtl="0"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</a:pPr>
            <a:r>
              <a:rPr lang="en" sz="1600">
                <a:solidFill>
                  <a:srgbClr val="EFEFEF"/>
                </a:solidFill>
              </a:rPr>
              <a:t>Type of infection</a:t>
            </a:r>
            <a:endParaRPr sz="1600">
              <a:solidFill>
                <a:srgbClr val="EFEFEF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800"/>
              <a:buChar char="●"/>
            </a:pPr>
            <a:r>
              <a:rPr lang="en">
                <a:solidFill>
                  <a:srgbClr val="EFEFEF"/>
                </a:solidFill>
              </a:rPr>
              <a:t>Change split ratio </a:t>
            </a:r>
            <a:endParaRPr>
              <a:solidFill>
                <a:srgbClr val="EFEFEF"/>
              </a:solidFill>
            </a:endParaRPr>
          </a:p>
        </p:txBody>
      </p:sp>
      <p:pic>
        <p:nvPicPr>
          <p:cNvPr id="151" name="Google Shape;15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751" y="1147213"/>
            <a:ext cx="3648076" cy="3648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>
            <a:spLocks noGrp="1"/>
          </p:cNvSpPr>
          <p:nvPr>
            <p:ph type="title"/>
          </p:nvPr>
        </p:nvSpPr>
        <p:spPr>
          <a:xfrm>
            <a:off x="739475" y="820100"/>
            <a:ext cx="39504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Further Research</a:t>
            </a:r>
            <a:endParaRPr/>
          </a:p>
        </p:txBody>
      </p:sp>
      <p:sp>
        <p:nvSpPr>
          <p:cNvPr id="157" name="Google Shape;157;p24"/>
          <p:cNvSpPr txBox="1">
            <a:spLocks noGrp="1"/>
          </p:cNvSpPr>
          <p:nvPr>
            <p:ph type="body" idx="1"/>
          </p:nvPr>
        </p:nvSpPr>
        <p:spPr>
          <a:xfrm>
            <a:off x="739375" y="1957400"/>
            <a:ext cx="3950400" cy="174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en">
                <a:solidFill>
                  <a:srgbClr val="EFEFEF"/>
                </a:solidFill>
              </a:rPr>
              <a:t>Detect infection severity</a:t>
            </a:r>
            <a:endParaRPr>
              <a:solidFill>
                <a:srgbClr val="EFEFEF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en">
                <a:solidFill>
                  <a:srgbClr val="EFEFEF"/>
                </a:solidFill>
              </a:rPr>
              <a:t>Classify more illnesses</a:t>
            </a:r>
            <a:endParaRPr>
              <a:solidFill>
                <a:srgbClr val="EFEFEF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800"/>
              <a:buChar char="●"/>
            </a:pPr>
            <a:r>
              <a:rPr lang="en">
                <a:solidFill>
                  <a:srgbClr val="EFEFEF"/>
                </a:solidFill>
              </a:rPr>
              <a:t>Research areas of infections</a:t>
            </a:r>
            <a:endParaRPr>
              <a:solidFill>
                <a:srgbClr val="EFEFEF"/>
              </a:solidFill>
            </a:endParaRPr>
          </a:p>
        </p:txBody>
      </p:sp>
      <p:pic>
        <p:nvPicPr>
          <p:cNvPr id="158" name="Google Shape;15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2275" y="726013"/>
            <a:ext cx="3689424" cy="369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>
            <a:spLocks noGrp="1"/>
          </p:cNvSpPr>
          <p:nvPr>
            <p:ph type="title"/>
          </p:nvPr>
        </p:nvSpPr>
        <p:spPr>
          <a:xfrm>
            <a:off x="311700" y="40335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64" name="Google Shape;164;p25"/>
          <p:cNvSpPr txBox="1"/>
          <p:nvPr/>
        </p:nvSpPr>
        <p:spPr>
          <a:xfrm>
            <a:off x="534600" y="1409225"/>
            <a:ext cx="4037400" cy="301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Open Sans"/>
              <a:buChar char="●"/>
            </a:pPr>
            <a:r>
              <a:rPr lang="en" sz="1800">
                <a:solidFill>
                  <a:srgbClr val="EFEFEF"/>
                </a:solidFill>
                <a:latin typeface="Open Sans"/>
                <a:ea typeface="Open Sans"/>
                <a:cs typeface="Open Sans"/>
                <a:sym typeface="Open Sans"/>
              </a:rPr>
              <a:t>Model: Keras convolution neural network</a:t>
            </a:r>
            <a:endParaRPr sz="1500">
              <a:solidFill>
                <a:srgbClr val="EFEFE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28600" lvl="0" indent="-215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Font typeface="Open Sans"/>
              <a:buChar char="●"/>
            </a:pPr>
            <a:r>
              <a:rPr lang="en" sz="1800">
                <a:solidFill>
                  <a:srgbClr val="EFEFEF"/>
                </a:solidFill>
                <a:latin typeface="Open Sans"/>
                <a:ea typeface="Open Sans"/>
                <a:cs typeface="Open Sans"/>
                <a:sym typeface="Open Sans"/>
              </a:rPr>
              <a:t>Model overfit</a:t>
            </a:r>
            <a:endParaRPr sz="1800">
              <a:solidFill>
                <a:srgbClr val="EFEFE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00050" lvl="1" indent="-209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EFEFEF"/>
                </a:solidFill>
                <a:latin typeface="Open Sans"/>
                <a:ea typeface="Open Sans"/>
                <a:cs typeface="Open Sans"/>
                <a:sym typeface="Open Sans"/>
              </a:rPr>
              <a:t>Test precision: 0.91</a:t>
            </a:r>
            <a:endParaRPr sz="1800">
              <a:solidFill>
                <a:srgbClr val="EFEFE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00050" lvl="1" indent="-209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EFEFEF"/>
                </a:solidFill>
                <a:latin typeface="Open Sans"/>
                <a:ea typeface="Open Sans"/>
                <a:cs typeface="Open Sans"/>
                <a:sym typeface="Open Sans"/>
              </a:rPr>
              <a:t>Val precision: 0.57</a:t>
            </a:r>
            <a:endParaRPr sz="1500">
              <a:solidFill>
                <a:srgbClr val="EFEFE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Open Sans"/>
              <a:buChar char="●"/>
            </a:pPr>
            <a:r>
              <a:rPr lang="en" sz="1800">
                <a:solidFill>
                  <a:srgbClr val="EFEFEF"/>
                </a:solidFill>
                <a:latin typeface="Open Sans"/>
                <a:ea typeface="Open Sans"/>
                <a:cs typeface="Open Sans"/>
                <a:sym typeface="Open Sans"/>
              </a:rPr>
              <a:t>Constraints</a:t>
            </a:r>
            <a:endParaRPr sz="1800">
              <a:solidFill>
                <a:srgbClr val="EFEFE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00050" lvl="1" indent="-209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EFEFEF"/>
                </a:solidFill>
                <a:latin typeface="Open Sans"/>
                <a:ea typeface="Open Sans"/>
                <a:cs typeface="Open Sans"/>
                <a:sym typeface="Open Sans"/>
              </a:rPr>
              <a:t>Small dataset</a:t>
            </a:r>
            <a:endParaRPr sz="1500">
              <a:solidFill>
                <a:srgbClr val="EFEFE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00050" lvl="1" indent="-209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EFEFEF"/>
                </a:solidFill>
                <a:latin typeface="Open Sans"/>
                <a:ea typeface="Open Sans"/>
                <a:cs typeface="Open Sans"/>
                <a:sym typeface="Open Sans"/>
              </a:rPr>
              <a:t>Small validation set</a:t>
            </a:r>
            <a:endParaRPr sz="1500">
              <a:solidFill>
                <a:srgbClr val="EFEFE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00050" lvl="1" indent="-209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EFEFEF"/>
                </a:solidFill>
                <a:latin typeface="Open Sans"/>
                <a:ea typeface="Open Sans"/>
                <a:cs typeface="Open Sans"/>
                <a:sym typeface="Open Sans"/>
              </a:rPr>
              <a:t>Data not labelled for severity</a:t>
            </a:r>
            <a:endParaRPr sz="1500">
              <a:solidFill>
                <a:srgbClr val="EFEFE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00050" lvl="1" indent="-209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EFEFEF"/>
                </a:solidFill>
                <a:latin typeface="Open Sans"/>
                <a:ea typeface="Open Sans"/>
                <a:cs typeface="Open Sans"/>
                <a:sym typeface="Open Sans"/>
              </a:rPr>
              <a:t>Only pediatric X-rays</a:t>
            </a:r>
            <a:endParaRPr sz="1500">
              <a:solidFill>
                <a:srgbClr val="EFEFE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5" name="Google Shape;165;p25"/>
          <p:cNvSpPr txBox="1"/>
          <p:nvPr/>
        </p:nvSpPr>
        <p:spPr>
          <a:xfrm>
            <a:off x="4572000" y="1409225"/>
            <a:ext cx="4037400" cy="29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Open Sans"/>
              <a:buChar char="●"/>
            </a:pPr>
            <a:r>
              <a:rPr lang="en" sz="1800">
                <a:solidFill>
                  <a:srgbClr val="EFEFEF"/>
                </a:solidFill>
                <a:latin typeface="Open Sans"/>
                <a:ea typeface="Open Sans"/>
                <a:cs typeface="Open Sans"/>
                <a:sym typeface="Open Sans"/>
              </a:rPr>
              <a:t>Improvements</a:t>
            </a:r>
            <a:endParaRPr sz="1800">
              <a:solidFill>
                <a:srgbClr val="EFEFE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14350" lvl="1" indent="-209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EFEFEF"/>
                </a:solidFill>
                <a:latin typeface="Open Sans"/>
                <a:ea typeface="Open Sans"/>
                <a:cs typeface="Open Sans"/>
                <a:sym typeface="Open Sans"/>
              </a:rPr>
              <a:t>Rework layers</a:t>
            </a:r>
            <a:endParaRPr sz="1500">
              <a:solidFill>
                <a:srgbClr val="EFEFE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14350" lvl="1" indent="-209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EFEFEF"/>
                </a:solidFill>
                <a:latin typeface="Open Sans"/>
                <a:ea typeface="Open Sans"/>
                <a:cs typeface="Open Sans"/>
                <a:sym typeface="Open Sans"/>
              </a:rPr>
              <a:t>Gather adult data</a:t>
            </a:r>
            <a:endParaRPr sz="1500">
              <a:solidFill>
                <a:srgbClr val="EFEFE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14350" lvl="1" indent="-209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EFEFEF"/>
                </a:solidFill>
                <a:latin typeface="Open Sans"/>
                <a:ea typeface="Open Sans"/>
                <a:cs typeface="Open Sans"/>
                <a:sym typeface="Open Sans"/>
              </a:rPr>
              <a:t>Relabel for severity </a:t>
            </a:r>
            <a:endParaRPr sz="1500">
              <a:solidFill>
                <a:srgbClr val="EFEFE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14350" lvl="1" indent="-209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EFEFEF"/>
                </a:solidFill>
                <a:latin typeface="Open Sans"/>
                <a:ea typeface="Open Sans"/>
                <a:cs typeface="Open Sans"/>
                <a:sym typeface="Open Sans"/>
              </a:rPr>
              <a:t>Relabel for  cause of infection </a:t>
            </a:r>
            <a:endParaRPr sz="1500">
              <a:solidFill>
                <a:srgbClr val="EFEFE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14350" lvl="1" indent="-209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EFEFEF"/>
                </a:solidFill>
                <a:latin typeface="Open Sans"/>
                <a:ea typeface="Open Sans"/>
                <a:cs typeface="Open Sans"/>
                <a:sym typeface="Open Sans"/>
              </a:rPr>
              <a:t>Resplit data</a:t>
            </a:r>
            <a:endParaRPr sz="1500">
              <a:solidFill>
                <a:srgbClr val="EFEFE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85750" lvl="0" indent="-228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Font typeface="Open Sans"/>
              <a:buChar char="●"/>
            </a:pPr>
            <a:r>
              <a:rPr lang="en" sz="1800">
                <a:solidFill>
                  <a:srgbClr val="EFEFEF"/>
                </a:solidFill>
                <a:latin typeface="Open Sans"/>
                <a:ea typeface="Open Sans"/>
                <a:cs typeface="Open Sans"/>
                <a:sym typeface="Open Sans"/>
              </a:rPr>
              <a:t>Further research</a:t>
            </a:r>
            <a:endParaRPr sz="1800">
              <a:solidFill>
                <a:srgbClr val="EFEFE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14350" lvl="1" indent="-209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EFEFEF"/>
                </a:solidFill>
                <a:latin typeface="Open Sans"/>
                <a:ea typeface="Open Sans"/>
                <a:cs typeface="Open Sans"/>
                <a:sym typeface="Open Sans"/>
              </a:rPr>
              <a:t>Disease severity</a:t>
            </a:r>
            <a:endParaRPr sz="1500">
              <a:solidFill>
                <a:srgbClr val="EFEFE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14350" lvl="1" indent="-209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EFEFEF"/>
                </a:solidFill>
                <a:latin typeface="Open Sans"/>
                <a:ea typeface="Open Sans"/>
                <a:cs typeface="Open Sans"/>
                <a:sym typeface="Open Sans"/>
              </a:rPr>
              <a:t>Detect different disease types</a:t>
            </a:r>
            <a:endParaRPr sz="1500">
              <a:solidFill>
                <a:srgbClr val="EFEFE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514350" lvl="1" indent="-209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500"/>
              <a:buFont typeface="Open Sans"/>
              <a:buChar char="○"/>
            </a:pPr>
            <a:r>
              <a:rPr lang="en" sz="1500">
                <a:solidFill>
                  <a:srgbClr val="EFEFEF"/>
                </a:solidFill>
                <a:latin typeface="Open Sans"/>
                <a:ea typeface="Open Sans"/>
                <a:cs typeface="Open Sans"/>
                <a:sym typeface="Open Sans"/>
              </a:rPr>
              <a:t>Link infection area to disease severity</a:t>
            </a:r>
            <a:endParaRPr sz="1500">
              <a:solidFill>
                <a:srgbClr val="EFEFE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6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16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16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16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442650" y="315925"/>
            <a:ext cx="82587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Pneumonia</a:t>
            </a: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4885950" y="1646463"/>
            <a:ext cx="3815400" cy="24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en">
                <a:solidFill>
                  <a:srgbClr val="EFEFEF"/>
                </a:solidFill>
              </a:rPr>
              <a:t>Lung infection that inflames air sacs</a:t>
            </a:r>
            <a:endParaRPr>
              <a:solidFill>
                <a:srgbClr val="EFEFEF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en">
                <a:solidFill>
                  <a:srgbClr val="EFEFEF"/>
                </a:solidFill>
              </a:rPr>
              <a:t>Air sacs fill with liquid or pus</a:t>
            </a:r>
            <a:endParaRPr>
              <a:solidFill>
                <a:srgbClr val="EFEFEF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en">
                <a:solidFill>
                  <a:srgbClr val="EFEFEF"/>
                </a:solidFill>
              </a:rPr>
              <a:t>Range from mild to severe</a:t>
            </a:r>
            <a:endParaRPr>
              <a:solidFill>
                <a:srgbClr val="EFEFEF"/>
              </a:solidFill>
            </a:endParaRPr>
          </a:p>
          <a:p>
            <a:pPr marL="457200" lvl="0" indent="-342900" algn="l" rtl="0"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800"/>
              <a:buChar char="●"/>
            </a:pPr>
            <a:r>
              <a:rPr lang="en">
                <a:solidFill>
                  <a:srgbClr val="EFEFEF"/>
                </a:solidFill>
              </a:rPr>
              <a:t>Bacterial, viral or fungal</a:t>
            </a:r>
            <a:endParaRPr>
              <a:solidFill>
                <a:srgbClr val="EFEFEF"/>
              </a:solidFill>
            </a:endParaRPr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700" y="1147225"/>
            <a:ext cx="4282600" cy="342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42090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Diagnosing</a:t>
            </a:r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311700" y="1396675"/>
            <a:ext cx="4028100" cy="277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50202" algn="l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915"/>
              <a:buChar char="●"/>
            </a:pPr>
            <a:r>
              <a:rPr lang="en" sz="1915">
                <a:solidFill>
                  <a:srgbClr val="EFEFEF"/>
                </a:solidFill>
              </a:rPr>
              <a:t>Diagnosed in variety of ways</a:t>
            </a:r>
            <a:endParaRPr sz="1915">
              <a:solidFill>
                <a:srgbClr val="EFEFEF"/>
              </a:solidFill>
            </a:endParaRPr>
          </a:p>
          <a:p>
            <a:pPr marL="457200" lvl="0" indent="-350202" algn="l" rtl="0"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915"/>
              <a:buChar char="●"/>
            </a:pPr>
            <a:r>
              <a:rPr lang="en" sz="1915">
                <a:solidFill>
                  <a:srgbClr val="EFEFEF"/>
                </a:solidFill>
              </a:rPr>
              <a:t>Commonly with chest X-ray</a:t>
            </a:r>
            <a:endParaRPr sz="1915">
              <a:solidFill>
                <a:srgbClr val="EFEFEF"/>
              </a:solidFill>
            </a:endParaRPr>
          </a:p>
          <a:p>
            <a:pPr marL="457200" lvl="0" indent="-350202" algn="l" rtl="0"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915"/>
              <a:buChar char="●"/>
            </a:pPr>
            <a:r>
              <a:rPr lang="en" sz="1915">
                <a:solidFill>
                  <a:srgbClr val="EFEFEF"/>
                </a:solidFill>
              </a:rPr>
              <a:t>Find infection &amp; severity of spread</a:t>
            </a:r>
            <a:endParaRPr sz="1915">
              <a:solidFill>
                <a:srgbClr val="EFEFEF"/>
              </a:solidFill>
            </a:endParaRPr>
          </a:p>
          <a:p>
            <a:pPr marL="457200" lvl="0" indent="-350202" algn="l" rtl="0">
              <a:spcBef>
                <a:spcPts val="1000"/>
              </a:spcBef>
              <a:spcAft>
                <a:spcPts val="0"/>
              </a:spcAft>
              <a:buClr>
                <a:srgbClr val="EFEFEF"/>
              </a:buClr>
              <a:buSzPts val="1915"/>
              <a:buChar char="●"/>
            </a:pPr>
            <a:r>
              <a:rPr lang="en" sz="1915">
                <a:solidFill>
                  <a:srgbClr val="EFEFEF"/>
                </a:solidFill>
              </a:rPr>
              <a:t>Look for white spots in lungs</a:t>
            </a:r>
            <a:endParaRPr sz="1915">
              <a:solidFill>
                <a:srgbClr val="EFEFEF"/>
              </a:solidFill>
            </a:endParaRPr>
          </a:p>
          <a:p>
            <a:pPr marL="457200" lvl="0" indent="-350202" algn="l" rtl="0">
              <a:spcBef>
                <a:spcPts val="1000"/>
              </a:spcBef>
              <a:spcAft>
                <a:spcPts val="1000"/>
              </a:spcAft>
              <a:buClr>
                <a:srgbClr val="EFEFEF"/>
              </a:buClr>
              <a:buSzPts val="1915"/>
              <a:buChar char="●"/>
            </a:pPr>
            <a:r>
              <a:rPr lang="en" sz="1915">
                <a:solidFill>
                  <a:srgbClr val="EFEFEF"/>
                </a:solidFill>
              </a:rPr>
              <a:t>Interpreted by radiologist</a:t>
            </a:r>
            <a:endParaRPr sz="1915">
              <a:solidFill>
                <a:srgbClr val="EFEFEF"/>
              </a:solidFill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0710" y="1396675"/>
            <a:ext cx="4208891" cy="2774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>
            <a:spLocks noGrp="1"/>
          </p:cNvSpPr>
          <p:nvPr>
            <p:ph type="title"/>
          </p:nvPr>
        </p:nvSpPr>
        <p:spPr>
          <a:xfrm>
            <a:off x="653650" y="764500"/>
            <a:ext cx="3182700" cy="163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The Problem:</a:t>
            </a:r>
            <a:endParaRPr sz="4800"/>
          </a:p>
        </p:txBody>
      </p:sp>
      <p:sp>
        <p:nvSpPr>
          <p:cNvPr id="83" name="Google Shape;83;p16"/>
          <p:cNvSpPr txBox="1">
            <a:spLocks noGrp="1"/>
          </p:cNvSpPr>
          <p:nvPr>
            <p:ph type="body" idx="1"/>
          </p:nvPr>
        </p:nvSpPr>
        <p:spPr>
          <a:xfrm>
            <a:off x="4158600" y="764475"/>
            <a:ext cx="4160400" cy="163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Increase in chest X-ray volumes</a:t>
            </a:r>
            <a:endParaRPr>
              <a:solidFill>
                <a:srgbClr val="D9D9D9"/>
              </a:solidFill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</a:rPr>
              <a:t>Significant backlogs</a:t>
            </a:r>
            <a:endParaRPr>
              <a:solidFill>
                <a:srgbClr val="D9D9D9"/>
              </a:solidFill>
            </a:endParaRPr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D9D9D9"/>
                </a:solidFill>
              </a:rPr>
              <a:t>Average wait time: 30 days</a:t>
            </a:r>
            <a:endParaRPr>
              <a:solidFill>
                <a:srgbClr val="D9D9D9"/>
              </a:solidFill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523950" y="2833300"/>
            <a:ext cx="8096100" cy="17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How can HUP’s Lung Center implement a system to correctly classify chest X-rays as either pneumonia detected or normal with at least an 80% precision score by the end of 2021?</a:t>
            </a:r>
            <a:endParaRPr sz="2600"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title"/>
          </p:nvPr>
        </p:nvSpPr>
        <p:spPr>
          <a:xfrm>
            <a:off x="407200" y="530250"/>
            <a:ext cx="53685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Information</a:t>
            </a:r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1"/>
          </p:nvPr>
        </p:nvSpPr>
        <p:spPr>
          <a:xfrm>
            <a:off x="407200" y="1522275"/>
            <a:ext cx="5368500" cy="298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Guangzhou Women and Children’s Medical Center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5,863 X-ray images (anterior-posterior)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File format: JPEG</a:t>
            </a:r>
            <a:endParaRPr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Pediatric patients (1 to 5 years old)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Pre-split into training, testing and validation folders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Prescreen for quality control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FFFFFF"/>
                </a:solidFill>
              </a:rPr>
              <a:t>Graded by expert physicians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9375" y="347025"/>
            <a:ext cx="2175275" cy="2193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29375" y="2622045"/>
            <a:ext cx="2175275" cy="21744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247425" y="545125"/>
            <a:ext cx="17778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Labels</a:t>
            </a:r>
            <a:endParaRPr/>
          </a:p>
        </p:txBody>
      </p:sp>
      <p:sp>
        <p:nvSpPr>
          <p:cNvPr id="98" name="Google Shape;98;p18"/>
          <p:cNvSpPr txBox="1">
            <a:spLocks noGrp="1"/>
          </p:cNvSpPr>
          <p:nvPr>
            <p:ph type="body" idx="1"/>
          </p:nvPr>
        </p:nvSpPr>
        <p:spPr>
          <a:xfrm>
            <a:off x="117975" y="1800275"/>
            <a:ext cx="2036700" cy="19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Binary categories </a:t>
            </a:r>
            <a:endParaRPr>
              <a:solidFill>
                <a:srgbClr val="F3F3F3"/>
              </a:solidFill>
            </a:endParaRPr>
          </a:p>
          <a:p>
            <a:pPr marL="0" lvl="0" indent="0" algn="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Class imbalance</a:t>
            </a:r>
            <a:endParaRPr>
              <a:solidFill>
                <a:srgbClr val="F3F3F3"/>
              </a:solidFill>
            </a:endParaRPr>
          </a:p>
          <a:p>
            <a:pPr marL="0" lvl="0" indent="0" algn="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Normal: 26%</a:t>
            </a:r>
            <a:endParaRPr>
              <a:solidFill>
                <a:srgbClr val="F3F3F3"/>
              </a:solidFill>
            </a:endParaRPr>
          </a:p>
          <a:p>
            <a:pPr marL="0" lvl="0" indent="0" algn="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F3F3F3"/>
                </a:solidFill>
              </a:rPr>
              <a:t>Pneumonia: 74%</a:t>
            </a:r>
            <a:endParaRPr>
              <a:solidFill>
                <a:srgbClr val="F3F3F3"/>
              </a:solidFill>
            </a:endParaRPr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9400" y="545125"/>
            <a:ext cx="6692350" cy="405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311700" y="175200"/>
            <a:ext cx="8520600" cy="86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Overview</a:t>
            </a:r>
            <a:endParaRPr/>
          </a:p>
        </p:txBody>
      </p:sp>
      <p:sp>
        <p:nvSpPr>
          <p:cNvPr id="105" name="Google Shape;105;p19"/>
          <p:cNvSpPr txBox="1"/>
          <p:nvPr/>
        </p:nvSpPr>
        <p:spPr>
          <a:xfrm>
            <a:off x="311700" y="1040075"/>
            <a:ext cx="8520600" cy="989100"/>
          </a:xfrm>
          <a:prstGeom prst="rect">
            <a:avLst/>
          </a:prstGeom>
          <a:solidFill>
            <a:srgbClr val="FFF2CC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latin typeface="Open Sans"/>
                <a:ea typeface="Open Sans"/>
                <a:cs typeface="Open Sans"/>
                <a:sym typeface="Open Sans"/>
              </a:rPr>
              <a:t>Supervised Learning: Images Labelled</a:t>
            </a:r>
            <a:endParaRPr sz="36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6" name="Google Shape;106;p19"/>
          <p:cNvSpPr txBox="1"/>
          <p:nvPr/>
        </p:nvSpPr>
        <p:spPr>
          <a:xfrm>
            <a:off x="311700" y="1995595"/>
            <a:ext cx="8520600" cy="989100"/>
          </a:xfrm>
          <a:prstGeom prst="rect">
            <a:avLst/>
          </a:prstGeom>
          <a:solidFill>
            <a:srgbClr val="FFD966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600">
                <a:latin typeface="Open Sans"/>
                <a:ea typeface="Open Sans"/>
                <a:cs typeface="Open Sans"/>
                <a:sym typeface="Open Sans"/>
              </a:rPr>
              <a:t>Binary Classification: Pneumonia or Normal</a:t>
            </a:r>
            <a:endParaRPr sz="36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311700" y="2984691"/>
            <a:ext cx="8520600" cy="989100"/>
          </a:xfrm>
          <a:prstGeom prst="rect">
            <a:avLst/>
          </a:prstGeom>
          <a:solidFill>
            <a:srgbClr val="F1C23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600">
                <a:latin typeface="Open Sans"/>
                <a:ea typeface="Open Sans"/>
                <a:cs typeface="Open Sans"/>
                <a:sym typeface="Open Sans"/>
              </a:rPr>
              <a:t>Class Imbalance: More Pneumonia than Normal</a:t>
            </a:r>
            <a:endParaRPr sz="36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8" name="Google Shape;108;p19"/>
          <p:cNvSpPr txBox="1"/>
          <p:nvPr/>
        </p:nvSpPr>
        <p:spPr>
          <a:xfrm>
            <a:off x="311700" y="3973792"/>
            <a:ext cx="8520600" cy="989100"/>
          </a:xfrm>
          <a:prstGeom prst="rect">
            <a:avLst/>
          </a:prstGeom>
          <a:solidFill>
            <a:srgbClr val="BF9000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600">
                <a:latin typeface="Open Sans"/>
                <a:ea typeface="Open Sans"/>
                <a:cs typeface="Open Sans"/>
                <a:sym typeface="Open Sans"/>
              </a:rPr>
              <a:t>Tools: Keras</a:t>
            </a:r>
            <a:endParaRPr sz="360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 Steps</a:t>
            </a:r>
            <a:endParaRPr/>
          </a:p>
        </p:txBody>
      </p:sp>
      <p:grpSp>
        <p:nvGrpSpPr>
          <p:cNvPr id="114" name="Google Shape;114;p20"/>
          <p:cNvGrpSpPr/>
          <p:nvPr/>
        </p:nvGrpSpPr>
        <p:grpSpPr>
          <a:xfrm>
            <a:off x="0" y="1189970"/>
            <a:ext cx="2214600" cy="3303868"/>
            <a:chOff x="0" y="1189989"/>
            <a:chExt cx="2214600" cy="3217636"/>
          </a:xfrm>
        </p:grpSpPr>
        <p:sp>
          <p:nvSpPr>
            <p:cNvPr id="115" name="Google Shape;115;p20"/>
            <p:cNvSpPr/>
            <p:nvPr/>
          </p:nvSpPr>
          <p:spPr>
            <a:xfrm>
              <a:off x="0" y="1189989"/>
              <a:ext cx="2214600" cy="669000"/>
            </a:xfrm>
            <a:prstGeom prst="homePlate">
              <a:avLst>
                <a:gd name="adj" fmla="val 50000"/>
              </a:avLst>
            </a:prstGeom>
            <a:solidFill>
              <a:srgbClr val="802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3F3F3"/>
                  </a:solidFill>
                  <a:latin typeface="Roboto"/>
                  <a:ea typeface="Roboto"/>
                  <a:cs typeface="Roboto"/>
                  <a:sym typeface="Roboto"/>
                </a:rPr>
                <a:t>Preprocess</a:t>
              </a:r>
              <a:endParaRPr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6" name="Google Shape;116;p20"/>
            <p:cNvSpPr txBox="1"/>
            <p:nvPr/>
          </p:nvSpPr>
          <p:spPr>
            <a:xfrm>
              <a:off x="2950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71450" lvl="0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Shuffle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Equalize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Reshape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Weight classes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285750" lvl="1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○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Normal: 1.94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285750" lvl="1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○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Pneumonia: 0.67</a:t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7" name="Google Shape;117;p20"/>
          <p:cNvGrpSpPr/>
          <p:nvPr/>
        </p:nvGrpSpPr>
        <p:grpSpPr>
          <a:xfrm>
            <a:off x="1838325" y="1189775"/>
            <a:ext cx="2064000" cy="3303950"/>
            <a:chOff x="1838325" y="1189775"/>
            <a:chExt cx="2064000" cy="3303950"/>
          </a:xfrm>
        </p:grpSpPr>
        <p:sp>
          <p:nvSpPr>
            <p:cNvPr id="118" name="Google Shape;118;p20"/>
            <p:cNvSpPr/>
            <p:nvPr/>
          </p:nvSpPr>
          <p:spPr>
            <a:xfrm>
              <a:off x="1838325" y="1189775"/>
              <a:ext cx="2064000" cy="696300"/>
            </a:xfrm>
            <a:prstGeom prst="chevron">
              <a:avLst>
                <a:gd name="adj" fmla="val 50000"/>
              </a:avLst>
            </a:prstGeom>
            <a:solidFill>
              <a:srgbClr val="A72A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3F3F3"/>
                  </a:solidFill>
                  <a:latin typeface="Roboto"/>
                  <a:ea typeface="Roboto"/>
                  <a:cs typeface="Roboto"/>
                  <a:sym typeface="Roboto"/>
                </a:rPr>
                <a:t>Augment Data</a:t>
              </a:r>
              <a:endParaRPr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9" name="Google Shape;119;p20"/>
            <p:cNvSpPr txBox="1"/>
            <p:nvPr/>
          </p:nvSpPr>
          <p:spPr>
            <a:xfrm>
              <a:off x="2017250" y="2057125"/>
              <a:ext cx="1624500" cy="243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71450" lvl="0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Re-scale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Randomly 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285750" lvl="1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○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Rotate 25°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285750" lvl="1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○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Zoom 20%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285750" lvl="1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○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Shift width 10%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285750" lvl="1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○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Shift height 10%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Flip horizontally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0" name="Google Shape;120;p20"/>
          <p:cNvGrpSpPr/>
          <p:nvPr/>
        </p:nvGrpSpPr>
        <p:grpSpPr>
          <a:xfrm>
            <a:off x="3516750" y="1189775"/>
            <a:ext cx="2064000" cy="3303950"/>
            <a:chOff x="3516750" y="1189775"/>
            <a:chExt cx="2064000" cy="3303950"/>
          </a:xfrm>
        </p:grpSpPr>
        <p:sp>
          <p:nvSpPr>
            <p:cNvPr id="121" name="Google Shape;121;p20"/>
            <p:cNvSpPr/>
            <p:nvPr/>
          </p:nvSpPr>
          <p:spPr>
            <a:xfrm>
              <a:off x="3516750" y="1189775"/>
              <a:ext cx="2064000" cy="696300"/>
            </a:xfrm>
            <a:prstGeom prst="chevron">
              <a:avLst>
                <a:gd name="adj" fmla="val 50000"/>
              </a:avLst>
            </a:prstGeom>
            <a:solidFill>
              <a:srgbClr val="B02C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3F3F3"/>
                  </a:solidFill>
                  <a:latin typeface="Roboto"/>
                  <a:ea typeface="Roboto"/>
                  <a:cs typeface="Roboto"/>
                  <a:sym typeface="Roboto"/>
                </a:rPr>
                <a:t>Build Model</a:t>
              </a:r>
              <a:endParaRPr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2" name="Google Shape;122;p20"/>
            <p:cNvSpPr txBox="1"/>
            <p:nvPr/>
          </p:nvSpPr>
          <p:spPr>
            <a:xfrm>
              <a:off x="3739450" y="2057125"/>
              <a:ext cx="1624500" cy="243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71450" lvl="0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Four Convolutions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285750" lvl="1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○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Traditional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285750" lvl="1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○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Separable 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Max Pooling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Batch Normalization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Flatten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Dropout 30%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Two Dense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285750" lvl="1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○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Relu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285750" lvl="1" indent="-190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Roboto"/>
                <a:buChar char="○"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Sigmoid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3" name="Google Shape;123;p20"/>
          <p:cNvGrpSpPr/>
          <p:nvPr/>
        </p:nvGrpSpPr>
        <p:grpSpPr>
          <a:xfrm>
            <a:off x="6874025" y="1189826"/>
            <a:ext cx="2064000" cy="3304088"/>
            <a:chOff x="6874025" y="1189775"/>
            <a:chExt cx="2064000" cy="3217850"/>
          </a:xfrm>
        </p:grpSpPr>
        <p:sp>
          <p:nvSpPr>
            <p:cNvPr id="124" name="Google Shape;124;p20"/>
            <p:cNvSpPr/>
            <p:nvPr/>
          </p:nvSpPr>
          <p:spPr>
            <a:xfrm>
              <a:off x="6874025" y="1189775"/>
              <a:ext cx="2064000" cy="669000"/>
            </a:xfrm>
            <a:prstGeom prst="chevron">
              <a:avLst>
                <a:gd name="adj" fmla="val 50000"/>
              </a:avLst>
            </a:prstGeom>
            <a:solidFill>
              <a:srgbClr val="D838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3F3F3"/>
                  </a:solidFill>
                  <a:latin typeface="Roboto"/>
                  <a:ea typeface="Roboto"/>
                  <a:cs typeface="Roboto"/>
                  <a:sym typeface="Roboto"/>
                </a:rPr>
                <a:t>Evaluate</a:t>
              </a:r>
              <a:endParaRPr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5" name="Google Shape;125;p20"/>
            <p:cNvSpPr txBox="1"/>
            <p:nvPr/>
          </p:nvSpPr>
          <p:spPr>
            <a:xfrm>
              <a:off x="71838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28600" lvl="0" indent="-1841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Evaluate on test set</a:t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6" name="Google Shape;126;p20"/>
          <p:cNvGrpSpPr/>
          <p:nvPr/>
        </p:nvGrpSpPr>
        <p:grpSpPr>
          <a:xfrm>
            <a:off x="5195350" y="1189826"/>
            <a:ext cx="2064000" cy="3304088"/>
            <a:chOff x="5195350" y="1189775"/>
            <a:chExt cx="2064000" cy="3217850"/>
          </a:xfrm>
        </p:grpSpPr>
        <p:sp>
          <p:nvSpPr>
            <p:cNvPr id="127" name="Google Shape;127;p20"/>
            <p:cNvSpPr/>
            <p:nvPr/>
          </p:nvSpPr>
          <p:spPr>
            <a:xfrm>
              <a:off x="5195350" y="1189775"/>
              <a:ext cx="2064000" cy="669000"/>
            </a:xfrm>
            <a:prstGeom prst="chevron">
              <a:avLst>
                <a:gd name="adj" fmla="val 50000"/>
              </a:avLst>
            </a:prstGeom>
            <a:solidFill>
              <a:srgbClr val="BE2F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3F3F3"/>
                  </a:solidFill>
                  <a:latin typeface="Roboto"/>
                  <a:ea typeface="Roboto"/>
                  <a:cs typeface="Roboto"/>
                  <a:sym typeface="Roboto"/>
                </a:rPr>
                <a:t>Fit Model</a:t>
              </a:r>
              <a:endParaRPr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8" name="Google Shape;128;p20"/>
            <p:cNvSpPr txBox="1"/>
            <p:nvPr/>
          </p:nvSpPr>
          <p:spPr>
            <a:xfrm>
              <a:off x="54616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171450" lvl="0" indent="-1841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Optimizer: ADAM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1841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Loss: binary cross entropy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1841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Metrics: accuracy, F1, precision, recall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1841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Epochs: 6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1841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Validation data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1841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Class weights</a:t>
              </a:r>
              <a:endParaRPr sz="1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171450" lvl="0" indent="-18415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100"/>
                <a:buFont typeface="Roboto"/>
                <a:buChar char="●"/>
              </a:pPr>
              <a:r>
                <a:rPr lang="en" sz="1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Learning rate reduction</a:t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Performance</a:t>
            </a:r>
            <a:endParaRPr/>
          </a:p>
        </p:txBody>
      </p:sp>
      <p:sp>
        <p:nvSpPr>
          <p:cNvPr id="134" name="Google Shape;134;p21"/>
          <p:cNvSpPr txBox="1">
            <a:spLocks noGrp="1"/>
          </p:cNvSpPr>
          <p:nvPr>
            <p:ph type="body" idx="1"/>
          </p:nvPr>
        </p:nvSpPr>
        <p:spPr>
          <a:xfrm>
            <a:off x="5805900" y="1418100"/>
            <a:ext cx="2467800" cy="23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Testing Data</a:t>
            </a:r>
            <a:endParaRPr b="1"/>
          </a:p>
          <a:p>
            <a:pPr marL="228600" lvl="0" indent="-228600" algn="l" rtl="0">
              <a:spcBef>
                <a:spcPts val="100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en"/>
              <a:t>Loss: 0.25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en"/>
              <a:t>Accuary: 0.92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en"/>
              <a:t>F1: 0.93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pen Sans"/>
              <a:buChar char="●"/>
            </a:pPr>
            <a:r>
              <a:rPr lang="en">
                <a:solidFill>
                  <a:srgbClr val="D9D9D9"/>
                </a:solidFill>
              </a:rPr>
              <a:t>Precision: 0.91</a:t>
            </a:r>
            <a:endParaRPr>
              <a:solidFill>
                <a:srgbClr val="D9D9D9"/>
              </a:solidFill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en"/>
              <a:t>Recall: 0.95</a:t>
            </a:r>
            <a:endParaRPr/>
          </a:p>
        </p:txBody>
      </p:sp>
      <p:sp>
        <p:nvSpPr>
          <p:cNvPr id="135" name="Google Shape;135;p21"/>
          <p:cNvSpPr txBox="1"/>
          <p:nvPr/>
        </p:nvSpPr>
        <p:spPr>
          <a:xfrm>
            <a:off x="2905050" y="3996275"/>
            <a:ext cx="3333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Model is overfit</a:t>
            </a:r>
            <a:endParaRPr sz="2800" b="1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6" name="Google Shape;136;p21"/>
          <p:cNvSpPr txBox="1">
            <a:spLocks noGrp="1"/>
          </p:cNvSpPr>
          <p:nvPr>
            <p:ph type="body" idx="1"/>
          </p:nvPr>
        </p:nvSpPr>
        <p:spPr>
          <a:xfrm>
            <a:off x="870300" y="1418100"/>
            <a:ext cx="2467800" cy="23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Training Data</a:t>
            </a:r>
            <a:endParaRPr b="1"/>
          </a:p>
          <a:p>
            <a:pPr marL="228600" lvl="0" indent="-228600" algn="l" rtl="0">
              <a:spcBef>
                <a:spcPts val="100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en"/>
              <a:t>Loss: 0.15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en"/>
              <a:t>Accuary: 0.94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en"/>
              <a:t>F1: 0.96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pen Sans"/>
              <a:buChar char="●"/>
            </a:pPr>
            <a:r>
              <a:rPr lang="en">
                <a:solidFill>
                  <a:srgbClr val="D9D9D9"/>
                </a:solidFill>
              </a:rPr>
              <a:t>Precision: 0.98</a:t>
            </a:r>
            <a:endParaRPr>
              <a:solidFill>
                <a:srgbClr val="D9D9D9"/>
              </a:solidFill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en"/>
              <a:t>Recall: 0.94</a:t>
            </a:r>
            <a:endParaRPr/>
          </a:p>
        </p:txBody>
      </p:sp>
      <p:sp>
        <p:nvSpPr>
          <p:cNvPr id="137" name="Google Shape;137;p21"/>
          <p:cNvSpPr txBox="1">
            <a:spLocks noGrp="1"/>
          </p:cNvSpPr>
          <p:nvPr>
            <p:ph type="body" idx="1"/>
          </p:nvPr>
        </p:nvSpPr>
        <p:spPr>
          <a:xfrm>
            <a:off x="3338101" y="1418100"/>
            <a:ext cx="2467800" cy="23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Validation Data</a:t>
            </a:r>
            <a:endParaRPr b="1"/>
          </a:p>
          <a:p>
            <a:pPr marL="228600" lvl="0" indent="-228600" algn="l" rtl="0">
              <a:spcBef>
                <a:spcPts val="100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en"/>
              <a:t>Loss: 1.07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en"/>
              <a:t>Accuary: 0.63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en"/>
              <a:t>F1: 0.72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Open Sans"/>
              <a:buChar char="●"/>
            </a:pPr>
            <a:r>
              <a:rPr lang="en">
                <a:solidFill>
                  <a:srgbClr val="D9D9D9"/>
                </a:solidFill>
              </a:rPr>
              <a:t>Precision: 0.57</a:t>
            </a:r>
            <a:endParaRPr>
              <a:solidFill>
                <a:srgbClr val="D9D9D9"/>
              </a:solidFill>
            </a:endParaRP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</a:pPr>
            <a:r>
              <a:rPr lang="en"/>
              <a:t>Recall: 1.00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1559</Words>
  <Application>Microsoft Macintosh PowerPoint</Application>
  <PresentationFormat>On-screen Show (16:9)</PresentationFormat>
  <Paragraphs>238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Economica</vt:lpstr>
      <vt:lpstr>Times New Roman</vt:lpstr>
      <vt:lpstr>Roboto</vt:lpstr>
      <vt:lpstr>Arial</vt:lpstr>
      <vt:lpstr>Average</vt:lpstr>
      <vt:lpstr>Open Sans</vt:lpstr>
      <vt:lpstr>Luxe</vt:lpstr>
      <vt:lpstr>Detecting Pneumonia Using Image Processing</vt:lpstr>
      <vt:lpstr>Pneumonia</vt:lpstr>
      <vt:lpstr>Diagnosing</vt:lpstr>
      <vt:lpstr>The Problem:</vt:lpstr>
      <vt:lpstr>Data Information</vt:lpstr>
      <vt:lpstr>Labels</vt:lpstr>
      <vt:lpstr>Model Overview</vt:lpstr>
      <vt:lpstr>Modeling Steps</vt:lpstr>
      <vt:lpstr>Model Performance</vt:lpstr>
      <vt:lpstr>Constraints</vt:lpstr>
      <vt:lpstr>Ideas to Improve Model Performance</vt:lpstr>
      <vt:lpstr>Further Research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Detecting Pneumonia Using Image Processing</dc:title>
  <cp:lastModifiedBy>Hartz, Nichole</cp:lastModifiedBy>
  <cp:revision>1</cp:revision>
  <dcterms:modified xsi:type="dcterms:W3CDTF">2021-02-04T16:56:01Z</dcterms:modified>
</cp:coreProperties>
</file>